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3" r:id="rId6"/>
    <p:sldId id="264" r:id="rId7"/>
    <p:sldId id="257" r:id="rId8"/>
    <p:sldId id="262" r:id="rId9"/>
    <p:sldId id="265" r:id="rId10"/>
  </p:sldIdLst>
  <p:sldSz cx="18288000" cy="10287000"/>
  <p:notesSz cx="6858000" cy="9144000"/>
  <p:embeddedFontLst>
    <p:embeddedFont>
      <p:font typeface="Eras Demi ITC" panose="020B0805030504020804" pitchFamily="34" charset="0"/>
      <p:regular r:id="rId11"/>
    </p:embeddedFont>
    <p:embeddedFont>
      <p:font typeface="Extenda 30 Deca" panose="020B0604020202020204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0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svg"/><Relationship Id="rId7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svg"/><Relationship Id="rId10" Type="http://schemas.openxmlformats.org/officeDocument/2006/relationships/image" Target="../media/image7.sv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svg"/><Relationship Id="rId7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7.svg"/><Relationship Id="rId5" Type="http://schemas.openxmlformats.org/officeDocument/2006/relationships/image" Target="../media/image24.jpeg"/><Relationship Id="rId10" Type="http://schemas.openxmlformats.org/officeDocument/2006/relationships/image" Target="../media/image6.png"/><Relationship Id="rId4" Type="http://schemas.openxmlformats.org/officeDocument/2006/relationships/image" Target="../media/image23.jpe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7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6" t="-14224" b="-1198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6775464" y="5857303"/>
            <a:ext cx="2036010" cy="1703297"/>
            <a:chOff x="0" y="0"/>
            <a:chExt cx="560589" cy="468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0589" cy="468981"/>
            </a:xfrm>
            <a:custGeom>
              <a:avLst/>
              <a:gdLst/>
              <a:ahLst/>
              <a:cxnLst/>
              <a:rect l="l" t="t" r="r" b="b"/>
              <a:pathLst>
                <a:path w="560589" h="468981">
                  <a:moveTo>
                    <a:pt x="0" y="0"/>
                  </a:moveTo>
                  <a:lnTo>
                    <a:pt x="560589" y="0"/>
                  </a:lnTo>
                  <a:lnTo>
                    <a:pt x="560589" y="468981"/>
                  </a:lnTo>
                  <a:lnTo>
                    <a:pt x="0" y="468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60589" cy="507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35867" y="2092793"/>
            <a:ext cx="1743162" cy="4722851"/>
          </a:xfrm>
          <a:custGeom>
            <a:avLst/>
            <a:gdLst/>
            <a:ahLst/>
            <a:cxnLst/>
            <a:rect l="l" t="t" r="r" b="b"/>
            <a:pathLst>
              <a:path w="1743162" h="4722851">
                <a:moveTo>
                  <a:pt x="0" y="0"/>
                </a:moveTo>
                <a:lnTo>
                  <a:pt x="1743161" y="0"/>
                </a:lnTo>
                <a:lnTo>
                  <a:pt x="1743161" y="4722851"/>
                </a:lnTo>
                <a:lnTo>
                  <a:pt x="0" y="47228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990600" y="2751153"/>
            <a:ext cx="12190866" cy="6284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7092"/>
              </a:lnSpc>
              <a:spcBef>
                <a:spcPct val="0"/>
              </a:spcBef>
            </a:pPr>
            <a:r>
              <a:rPr lang="en-US" sz="45600" u="none" strike="noStrike" spc="219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CINETECH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7821153" y="7529355"/>
            <a:ext cx="744177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-1036938" y="8431566"/>
            <a:ext cx="19858338" cy="3086100"/>
            <a:chOff x="0" y="0"/>
            <a:chExt cx="523018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30180" cy="812800"/>
            </a:xfrm>
            <a:custGeom>
              <a:avLst/>
              <a:gdLst/>
              <a:ahLst/>
              <a:cxnLst/>
              <a:rect l="l" t="t" r="r" b="b"/>
              <a:pathLst>
                <a:path w="5230180" h="812800">
                  <a:moveTo>
                    <a:pt x="0" y="0"/>
                  </a:moveTo>
                  <a:lnTo>
                    <a:pt x="5230180" y="0"/>
                  </a:lnTo>
                  <a:lnTo>
                    <a:pt x="52301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3018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3906457" y="7357355"/>
            <a:ext cx="3656552" cy="2435889"/>
            <a:chOff x="0" y="0"/>
            <a:chExt cx="963042" cy="314777"/>
          </a:xfrm>
          <a:solidFill>
            <a:srgbClr val="C00000"/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3042" cy="314777"/>
            </a:xfrm>
            <a:custGeom>
              <a:avLst/>
              <a:gdLst/>
              <a:ahLst/>
              <a:cxnLst/>
              <a:rect l="l" t="t" r="r" b="b"/>
              <a:pathLst>
                <a:path w="963042" h="314777">
                  <a:moveTo>
                    <a:pt x="0" y="0"/>
                  </a:moveTo>
                  <a:lnTo>
                    <a:pt x="963042" y="0"/>
                  </a:lnTo>
                  <a:lnTo>
                    <a:pt x="963042" y="314777"/>
                  </a:lnTo>
                  <a:lnTo>
                    <a:pt x="0" y="3147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srgbClr val="C00000"/>
                </a:solidFill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3042" cy="3528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C00000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197236" y="696743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Freeform 22"/>
          <p:cNvSpPr/>
          <p:nvPr/>
        </p:nvSpPr>
        <p:spPr>
          <a:xfrm>
            <a:off x="523498" y="8277262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4" y="0"/>
                </a:lnTo>
                <a:lnTo>
                  <a:pt x="934204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49FCC4F-1BC8-DD92-4CC0-5624352919DB}"/>
              </a:ext>
            </a:extLst>
          </p:cNvPr>
          <p:cNvSpPr txBox="1"/>
          <p:nvPr/>
        </p:nvSpPr>
        <p:spPr>
          <a:xfrm>
            <a:off x="12558829" y="7434847"/>
            <a:ext cx="6479724" cy="314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fr-FR" sz="2800" b="1" dirty="0">
                <a:solidFill>
                  <a:schemeClr val="bg1"/>
                </a:solidFill>
                <a:latin typeface="Eras Demi ITC" panose="020B0805030504020804" pitchFamily="34" charset="0"/>
              </a:rPr>
              <a:t>Réalisé par:</a:t>
            </a:r>
            <a:endParaRPr lang="en-US" sz="2800" b="1" dirty="0">
              <a:solidFill>
                <a:schemeClr val="bg1"/>
              </a:solidFill>
              <a:latin typeface="Eras Demi ITC" panose="020B0805030504020804" pitchFamily="34" charset="0"/>
              <a:ea typeface="DM Sans"/>
              <a:cs typeface="DM Sans"/>
              <a:sym typeface="DM Sans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1800" b="1" dirty="0" err="1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Doubla</a:t>
            </a: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 Wissam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Choukri Khadija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Naiem Mohamed Amine</a:t>
            </a: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ea typeface="DM Sans"/>
              <a:cs typeface="Courier New" panose="02070309020205020404" pitchFamily="49" charset="0"/>
              <a:sym typeface="DM Sans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ea typeface="DM Sans"/>
              <a:cs typeface="Courier New" panose="02070309020205020404" pitchFamily="49" charset="0"/>
              <a:sym typeface="DM Sans"/>
            </a:endParaRPr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CB0D12F7-854A-3C9E-AD6D-4CA46EB6A949}"/>
              </a:ext>
            </a:extLst>
          </p:cNvPr>
          <p:cNvGrpSpPr/>
          <p:nvPr/>
        </p:nvGrpSpPr>
        <p:grpSpPr>
          <a:xfrm rot="-10800000">
            <a:off x="1295400" y="7591088"/>
            <a:ext cx="3656552" cy="1957728"/>
            <a:chOff x="0" y="0"/>
            <a:chExt cx="963042" cy="314777"/>
          </a:xfrm>
          <a:solidFill>
            <a:srgbClr val="C00000"/>
          </a:solidFill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CCE0504D-6E4C-0646-423C-31ADB1052A02}"/>
                </a:ext>
              </a:extLst>
            </p:cNvPr>
            <p:cNvSpPr/>
            <p:nvPr/>
          </p:nvSpPr>
          <p:spPr>
            <a:xfrm>
              <a:off x="0" y="0"/>
              <a:ext cx="963042" cy="314777"/>
            </a:xfrm>
            <a:custGeom>
              <a:avLst/>
              <a:gdLst/>
              <a:ahLst/>
              <a:cxnLst/>
              <a:rect l="l" t="t" r="r" b="b"/>
              <a:pathLst>
                <a:path w="963042" h="314777">
                  <a:moveTo>
                    <a:pt x="0" y="0"/>
                  </a:moveTo>
                  <a:lnTo>
                    <a:pt x="963042" y="0"/>
                  </a:lnTo>
                  <a:lnTo>
                    <a:pt x="963042" y="314777"/>
                  </a:lnTo>
                  <a:lnTo>
                    <a:pt x="0" y="31477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fr-FR">
                <a:solidFill>
                  <a:srgbClr val="C00000"/>
                </a:solidFill>
              </a:endParaRPr>
            </a:p>
          </p:txBody>
        </p:sp>
        <p:sp>
          <p:nvSpPr>
            <p:cNvPr id="27" name="TextBox 15">
              <a:extLst>
                <a:ext uri="{FF2B5EF4-FFF2-40B4-BE49-F238E27FC236}">
                  <a16:creationId xmlns:a16="http://schemas.microsoft.com/office/drawing/2014/main" id="{118DDD12-8E51-7D02-A82A-E3B9E6F5F505}"/>
                </a:ext>
              </a:extLst>
            </p:cNvPr>
            <p:cNvSpPr txBox="1"/>
            <p:nvPr/>
          </p:nvSpPr>
          <p:spPr>
            <a:xfrm>
              <a:off x="0" y="-38100"/>
              <a:ext cx="963042" cy="35287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C00000"/>
                </a:solidFill>
              </a:endParaRPr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2252AF67-17BB-B279-AFE1-30CB661D62B6}"/>
              </a:ext>
            </a:extLst>
          </p:cNvPr>
          <p:cNvSpPr txBox="1"/>
          <p:nvPr/>
        </p:nvSpPr>
        <p:spPr>
          <a:xfrm>
            <a:off x="-2115688" y="7862071"/>
            <a:ext cx="10478728" cy="1889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fr-FR" sz="2800" b="1" dirty="0">
                <a:solidFill>
                  <a:schemeClr val="bg1"/>
                </a:solidFill>
                <a:latin typeface="Eras Demi ITC" panose="020B0805030504020804" pitchFamily="34" charset="0"/>
              </a:rPr>
              <a:t>Encadré par:</a:t>
            </a:r>
            <a:endParaRPr lang="en-US" sz="2800" b="1" dirty="0">
              <a:solidFill>
                <a:schemeClr val="bg1"/>
              </a:solidFill>
              <a:latin typeface="Eras Demi ITC" panose="020B0805030504020804" pitchFamily="34" charset="0"/>
              <a:ea typeface="DM Sans"/>
              <a:cs typeface="DM Sans"/>
              <a:sym typeface="DM Sans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1900" b="1" dirty="0" err="1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Mme</a:t>
            </a:r>
            <a:r>
              <a:rPr lang="en-US" sz="1900" b="1" dirty="0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 </a:t>
            </a:r>
            <a:r>
              <a:rPr lang="en-US" sz="1900" b="1" dirty="0" err="1">
                <a:solidFill>
                  <a:schemeClr val="bg1"/>
                </a:solidFill>
                <a:latin typeface="Courier New" panose="02070309020205020404" pitchFamily="49" charset="0"/>
                <a:ea typeface="DM Sans"/>
                <a:cs typeface="Courier New" panose="02070309020205020404" pitchFamily="49" charset="0"/>
                <a:sym typeface="DM Sans"/>
              </a:rPr>
              <a:t>Tlemçani</a:t>
            </a:r>
            <a:endParaRPr lang="en-US" sz="1900" b="1" dirty="0">
              <a:solidFill>
                <a:schemeClr val="bg1"/>
              </a:solidFill>
              <a:latin typeface="Courier New" panose="02070309020205020404" pitchFamily="49" charset="0"/>
              <a:ea typeface="DM Sans"/>
              <a:cs typeface="Courier New" panose="02070309020205020404" pitchFamily="49" charset="0"/>
              <a:sym typeface="DM Sans"/>
            </a:endParaRPr>
          </a:p>
          <a:p>
            <a:pPr algn="ctr">
              <a:lnSpc>
                <a:spcPts val="4900"/>
              </a:lnSpc>
              <a:spcBef>
                <a:spcPct val="0"/>
              </a:spcBef>
            </a:pPr>
            <a:endParaRPr lang="en-US" sz="1800" b="1" dirty="0">
              <a:solidFill>
                <a:schemeClr val="bg1"/>
              </a:solidFill>
              <a:latin typeface="Courier New" panose="02070309020205020404" pitchFamily="49" charset="0"/>
              <a:ea typeface="DM Sans"/>
              <a:cs typeface="Courier New" panose="02070309020205020404" pitchFamily="49" charset="0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41936" y="5143500"/>
            <a:ext cx="6466468" cy="3422358"/>
            <a:chOff x="0" y="0"/>
            <a:chExt cx="8621957" cy="45631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960" b="10603"/>
            <a:stretch>
              <a:fillRect/>
            </a:stretch>
          </p:blipFill>
          <p:spPr>
            <a:xfrm>
              <a:off x="0" y="0"/>
              <a:ext cx="8621957" cy="4563144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457200" y="2900349"/>
            <a:ext cx="7053629" cy="3012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4028"/>
              </a:lnSpc>
            </a:pPr>
            <a:r>
              <a:rPr lang="en-US" sz="18300" spc="105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INTRODUCTION</a:t>
            </a:r>
            <a:endParaRPr lang="en-US" sz="18300" u="none" strike="noStrike" spc="105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88257" y="5143500"/>
            <a:ext cx="5027960" cy="3422358"/>
            <a:chOff x="0" y="0"/>
            <a:chExt cx="6703947" cy="456314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1058" r="1058"/>
            <a:stretch>
              <a:fillRect/>
            </a:stretch>
          </p:blipFill>
          <p:spPr>
            <a:xfrm>
              <a:off x="0" y="0"/>
              <a:ext cx="6703947" cy="4563144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8952576" y="2717005"/>
            <a:ext cx="7053629" cy="158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473"/>
              </a:lnSpc>
              <a:spcBef>
                <a:spcPct val="0"/>
              </a:spcBef>
            </a:pPr>
            <a:r>
              <a:rPr lang="fr-MA" sz="2400" b="1" dirty="0" err="1"/>
              <a:t>CineTech</a:t>
            </a:r>
            <a:r>
              <a:rPr lang="fr-MA" dirty="0"/>
              <a:t>  </a:t>
            </a: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 une application web de type  </a:t>
            </a:r>
            <a:r>
              <a:rPr lang="fr-MA" sz="2000" b="1" dirty="0"/>
              <a:t>Backoffice Dashboard</a:t>
            </a:r>
            <a:r>
              <a:rPr lang="fr-F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dédiée à la gestion d’une plateforme de films. E</a:t>
            </a:r>
            <a:r>
              <a:rPr lang="fr-FR" sz="2000" u="none" strike="noStrik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lle permet de gérer un catalogue de films et de réalisateurs , de visualiser des statistiques et d’intégrer des données externes via une API publique.</a:t>
            </a:r>
            <a:endParaRPr lang="en-US" sz="20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8098756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Freeform 17"/>
          <p:cNvSpPr/>
          <p:nvPr/>
        </p:nvSpPr>
        <p:spPr>
          <a:xfrm>
            <a:off x="17013868" y="3939429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1"/>
                </a:lnTo>
                <a:lnTo>
                  <a:pt x="0" y="46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99717" y="1028700"/>
            <a:ext cx="8159583" cy="3247531"/>
            <a:chOff x="0" y="0"/>
            <a:chExt cx="10879445" cy="43300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0131" b="20131"/>
            <a:stretch>
              <a:fillRect/>
            </a:stretch>
          </p:blipFill>
          <p:spPr>
            <a:xfrm>
              <a:off x="0" y="0"/>
              <a:ext cx="10879445" cy="433004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2492500" y="8109252"/>
            <a:ext cx="14766800" cy="2177748"/>
            <a:chOff x="0" y="0"/>
            <a:chExt cx="19689067" cy="290366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38932" b="38932"/>
            <a:stretch>
              <a:fillRect/>
            </a:stretch>
          </p:blipFill>
          <p:spPr>
            <a:xfrm>
              <a:off x="0" y="0"/>
              <a:ext cx="19689067" cy="2903665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942966" y="4594422"/>
            <a:ext cx="4832498" cy="3903886"/>
            <a:chOff x="0" y="0"/>
            <a:chExt cx="1272757" cy="10281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2757" cy="1028184"/>
            </a:xfrm>
            <a:custGeom>
              <a:avLst/>
              <a:gdLst/>
              <a:ahLst/>
              <a:cxnLst/>
              <a:rect l="l" t="t" r="r" b="b"/>
              <a:pathLst>
                <a:path w="1272757" h="1028184">
                  <a:moveTo>
                    <a:pt x="0" y="0"/>
                  </a:moveTo>
                  <a:lnTo>
                    <a:pt x="1272757" y="0"/>
                  </a:lnTo>
                  <a:lnTo>
                    <a:pt x="1272757" y="1028184"/>
                  </a:lnTo>
                  <a:lnTo>
                    <a:pt x="0" y="1028184"/>
                  </a:lnTo>
                  <a:close/>
                </a:path>
              </a:pathLst>
            </a:custGeom>
            <a:solidFill>
              <a:srgbClr val="CB050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2757" cy="106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63673" y="7639202"/>
            <a:ext cx="1804236" cy="470050"/>
            <a:chOff x="0" y="0"/>
            <a:chExt cx="475190" cy="1237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5190" cy="123799"/>
            </a:xfrm>
            <a:custGeom>
              <a:avLst/>
              <a:gdLst/>
              <a:ahLst/>
              <a:cxnLst/>
              <a:rect l="l" t="t" r="r" b="b"/>
              <a:pathLst>
                <a:path w="475190" h="123799">
                  <a:moveTo>
                    <a:pt x="0" y="0"/>
                  </a:moveTo>
                  <a:lnTo>
                    <a:pt x="475190" y="0"/>
                  </a:lnTo>
                  <a:lnTo>
                    <a:pt x="475190" y="123799"/>
                  </a:lnTo>
                  <a:lnTo>
                    <a:pt x="0" y="123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5190" cy="161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999680" y="8256836"/>
            <a:ext cx="719070" cy="62918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CB050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7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58076" y="992528"/>
            <a:ext cx="8820966" cy="426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6967"/>
              </a:lnSpc>
              <a:spcBef>
                <a:spcPct val="0"/>
              </a:spcBef>
            </a:pPr>
            <a:r>
              <a:rPr lang="en-US" sz="18400" spc="105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Objectif du </a:t>
            </a:r>
            <a:r>
              <a:rPr lang="en-US" sz="18400" spc="105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projet</a:t>
            </a:r>
            <a:endParaRPr lang="en-US" sz="18400" u="none" strike="noStrike" spc="105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35787" y="6077177"/>
            <a:ext cx="5334486" cy="1265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Créer un site web simple dédié aux films et réalisateurs 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fr-FR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Appel asynchrone à une API externe.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54109" y="6040154"/>
            <a:ext cx="5741781" cy="156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Améliorer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l’expérience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l’Utilisateur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>
              <a:lnSpc>
                <a:spcPts val="2473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Persistance des données avec </a:t>
            </a:r>
            <a:r>
              <a:rPr lang="fr-F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LocalStorage</a:t>
            </a: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en-US" sz="20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54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561598" y="4127320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4" y="0"/>
                </a:lnTo>
                <a:lnTo>
                  <a:pt x="934204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16775464" y="9303632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1"/>
                </a:lnTo>
                <a:lnTo>
                  <a:pt x="0" y="46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93BF6CD-22CA-06A4-71D6-E20B6695E578}"/>
              </a:ext>
            </a:extLst>
          </p:cNvPr>
          <p:cNvSpPr txBox="1"/>
          <p:nvPr/>
        </p:nvSpPr>
        <p:spPr>
          <a:xfrm>
            <a:off x="381000" y="5416366"/>
            <a:ext cx="91440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4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Objectifs principaux </a:t>
            </a:r>
            <a:r>
              <a:rPr lang="fr-F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fr-FR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34086"/>
            <a:ext cx="8115300" cy="6670441"/>
            <a:chOff x="0" y="0"/>
            <a:chExt cx="10820400" cy="889392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8831" b="26405"/>
            <a:stretch>
              <a:fillRect/>
            </a:stretch>
          </p:blipFill>
          <p:spPr>
            <a:xfrm>
              <a:off x="0" y="0"/>
              <a:ext cx="10820400" cy="8893921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9948779" y="6471435"/>
            <a:ext cx="2297712" cy="2469143"/>
            <a:chOff x="0" y="0"/>
            <a:chExt cx="3063615" cy="329219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8942" r="18942"/>
            <a:stretch>
              <a:fillRect/>
            </a:stretch>
          </p:blipFill>
          <p:spPr>
            <a:xfrm>
              <a:off x="0" y="0"/>
              <a:ext cx="3063615" cy="329219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457008" y="6492373"/>
            <a:ext cx="2297712" cy="2469143"/>
            <a:chOff x="0" y="0"/>
            <a:chExt cx="3063615" cy="329219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t="14202" b="14202"/>
            <a:stretch>
              <a:fillRect/>
            </a:stretch>
          </p:blipFill>
          <p:spPr>
            <a:xfrm>
              <a:off x="0" y="0"/>
              <a:ext cx="3063615" cy="329219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961588" y="6471435"/>
            <a:ext cx="2297712" cy="2469143"/>
            <a:chOff x="0" y="0"/>
            <a:chExt cx="3063615" cy="329219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19000" r="19000"/>
            <a:stretch>
              <a:fillRect/>
            </a:stretch>
          </p:blipFill>
          <p:spPr>
            <a:xfrm>
              <a:off x="0" y="0"/>
              <a:ext cx="3063615" cy="3292191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7668813" y="1180766"/>
            <a:ext cx="10057589" cy="316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5717"/>
              </a:lnSpc>
              <a:spcBef>
                <a:spcPct val="0"/>
              </a:spcBef>
            </a:pPr>
            <a:r>
              <a:rPr lang="en-US" sz="18369" spc="73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Présentation</a:t>
            </a:r>
            <a:r>
              <a:rPr lang="en-US" sz="18369" spc="73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 du site</a:t>
            </a:r>
            <a:endParaRPr lang="en-US" sz="18369" u="none" strike="noStrike" spc="73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48779" y="4997395"/>
            <a:ext cx="723072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Afficher une liste de films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Présenter les informations de chaque film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Offrir une interface claire et simple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Naviguer facilement entre les films</a:t>
            </a:r>
            <a:endParaRPr lang="en-US" sz="20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524830" y="8932539"/>
            <a:ext cx="4132192" cy="818925"/>
          </a:xfrm>
          <a:custGeom>
            <a:avLst/>
            <a:gdLst/>
            <a:ahLst/>
            <a:cxnLst/>
            <a:rect l="l" t="t" r="r" b="b"/>
            <a:pathLst>
              <a:path w="4132192" h="818925">
                <a:moveTo>
                  <a:pt x="0" y="0"/>
                </a:moveTo>
                <a:lnTo>
                  <a:pt x="4132192" y="0"/>
                </a:lnTo>
                <a:lnTo>
                  <a:pt x="4132192" y="818926"/>
                </a:lnTo>
                <a:lnTo>
                  <a:pt x="0" y="818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6" name="Group 16"/>
          <p:cNvGrpSpPr/>
          <p:nvPr/>
        </p:nvGrpSpPr>
        <p:grpSpPr>
          <a:xfrm>
            <a:off x="4380021" y="6703078"/>
            <a:ext cx="4277001" cy="2532306"/>
            <a:chOff x="0" y="0"/>
            <a:chExt cx="1126453" cy="6669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26453" cy="666945"/>
            </a:xfrm>
            <a:custGeom>
              <a:avLst/>
              <a:gdLst/>
              <a:ahLst/>
              <a:cxnLst/>
              <a:rect l="l" t="t" r="r" b="b"/>
              <a:pathLst>
                <a:path w="1126453" h="666945">
                  <a:moveTo>
                    <a:pt x="0" y="0"/>
                  </a:moveTo>
                  <a:lnTo>
                    <a:pt x="1126453" y="0"/>
                  </a:lnTo>
                  <a:lnTo>
                    <a:pt x="1126453" y="666945"/>
                  </a:lnTo>
                  <a:lnTo>
                    <a:pt x="0" y="666945"/>
                  </a:lnTo>
                  <a:close/>
                </a:path>
              </a:pathLst>
            </a:custGeom>
            <a:solidFill>
              <a:srgbClr val="CB050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126453" cy="70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561598" y="4127320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4" y="0"/>
                </a:lnTo>
                <a:lnTo>
                  <a:pt x="934204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Freeform 26"/>
          <p:cNvSpPr/>
          <p:nvPr/>
        </p:nvSpPr>
        <p:spPr>
          <a:xfrm>
            <a:off x="16712404" y="7192344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1"/>
                </a:lnTo>
                <a:lnTo>
                  <a:pt x="0" y="4671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C27F98C-2175-0D3B-2DD9-0940AF0AC11C}"/>
              </a:ext>
            </a:extLst>
          </p:cNvPr>
          <p:cNvSpPr txBox="1"/>
          <p:nvPr/>
        </p:nvSpPr>
        <p:spPr>
          <a:xfrm>
            <a:off x="9603728" y="4492154"/>
            <a:ext cx="9144000" cy="39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site </a:t>
            </a:r>
            <a:r>
              <a:rPr lang="fr-FR" sz="20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CineTech</a:t>
            </a:r>
            <a:r>
              <a:rPr lang="fr-FR" sz="2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permet de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688866"/>
            <a:ext cx="7358040" cy="3371414"/>
            <a:chOff x="0" y="0"/>
            <a:chExt cx="9810721" cy="4495219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5613" b="15613"/>
            <a:stretch>
              <a:fillRect/>
            </a:stretch>
          </p:blipFill>
          <p:spPr>
            <a:xfrm>
              <a:off x="0" y="0"/>
              <a:ext cx="9810721" cy="4495219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028700" y="5321696"/>
            <a:ext cx="7358040" cy="3371414"/>
            <a:chOff x="0" y="0"/>
            <a:chExt cx="9810721" cy="449521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5555" b="25672"/>
            <a:stretch>
              <a:fillRect/>
            </a:stretch>
          </p:blipFill>
          <p:spPr>
            <a:xfrm>
              <a:off x="0" y="0"/>
              <a:ext cx="9810721" cy="4495219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9278771" y="1938665"/>
            <a:ext cx="8475829" cy="1881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4006"/>
              </a:lnSpc>
            </a:pPr>
            <a:r>
              <a:rPr lang="en-US" sz="13900" spc="66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Technologies </a:t>
            </a:r>
            <a:r>
              <a:rPr lang="en-US" sz="13900" spc="66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utilisées</a:t>
            </a:r>
            <a:endParaRPr lang="en-US" sz="13900" u="none" strike="noStrike" spc="66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31968" y="4194855"/>
            <a:ext cx="7980529" cy="51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 : structure et contenu du site.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fr-FR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 : design et mise en forme.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fr-FR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JavaScript : interactivité et dynamisme</a:t>
            </a:r>
            <a:r>
              <a:rPr lang="en-US" sz="145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454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FontAwesome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: pour les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icônes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Chart.js : pour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créer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les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ghraphiques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LocalStorage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: pour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sauvegarder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les films et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réalisateurs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après fermeture du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navigateur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 OMDB : pour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recuperer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 </a:t>
            </a:r>
            <a:r>
              <a:rPr lang="en-US" sz="2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informations</a:t>
            </a:r>
            <a:r>
              <a:rPr lang="en-US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externes 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5040950" y="3968976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5007721" y="9024749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10920657" y="3385832"/>
            <a:ext cx="5579855" cy="9442831"/>
          </a:xfrm>
          <a:custGeom>
            <a:avLst/>
            <a:gdLst/>
            <a:ahLst/>
            <a:cxnLst/>
            <a:rect l="l" t="t" r="r" b="b"/>
            <a:pathLst>
              <a:path w="5579855" h="9442831">
                <a:moveTo>
                  <a:pt x="0" y="0"/>
                </a:moveTo>
                <a:lnTo>
                  <a:pt x="5579855" y="0"/>
                </a:lnTo>
                <a:lnTo>
                  <a:pt x="5579855" y="9442831"/>
                </a:lnTo>
                <a:lnTo>
                  <a:pt x="0" y="944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2272393" y="6190713"/>
            <a:ext cx="6159608" cy="4229005"/>
            <a:chOff x="0" y="0"/>
            <a:chExt cx="8212810" cy="563867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1479" r="1479"/>
            <a:stretch>
              <a:fillRect/>
            </a:stretch>
          </p:blipFill>
          <p:spPr>
            <a:xfrm>
              <a:off x="0" y="0"/>
              <a:ext cx="8212810" cy="5638674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 rot="5400000">
            <a:off x="1931488" y="3385832"/>
            <a:ext cx="5579855" cy="9442831"/>
          </a:xfrm>
          <a:custGeom>
            <a:avLst/>
            <a:gdLst/>
            <a:ahLst/>
            <a:cxnLst/>
            <a:rect l="l" t="t" r="r" b="b"/>
            <a:pathLst>
              <a:path w="5579855" h="9442831">
                <a:moveTo>
                  <a:pt x="0" y="0"/>
                </a:moveTo>
                <a:lnTo>
                  <a:pt x="5579855" y="0"/>
                </a:lnTo>
                <a:lnTo>
                  <a:pt x="5579855" y="9442831"/>
                </a:lnTo>
                <a:lnTo>
                  <a:pt x="0" y="9442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-186905" y="6190713"/>
            <a:ext cx="3068797" cy="4229005"/>
            <a:chOff x="0" y="0"/>
            <a:chExt cx="4091730" cy="563867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/>
            <a:srcRect l="25826" r="25826"/>
            <a:stretch>
              <a:fillRect/>
            </a:stretch>
          </p:blipFill>
          <p:spPr>
            <a:xfrm>
              <a:off x="0" y="0"/>
              <a:ext cx="4091730" cy="563867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81321" y="6190713"/>
            <a:ext cx="8588149" cy="4229005"/>
            <a:chOff x="0" y="0"/>
            <a:chExt cx="11450865" cy="563867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/>
            <a:srcRect t="3266" b="22869"/>
            <a:stretch>
              <a:fillRect/>
            </a:stretch>
          </p:blipFill>
          <p:spPr>
            <a:xfrm>
              <a:off x="0" y="0"/>
              <a:ext cx="11450865" cy="5638674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514999" y="504475"/>
            <a:ext cx="14948340" cy="2834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2120"/>
              </a:lnSpc>
            </a:pPr>
            <a:r>
              <a:rPr lang="en-US" sz="17800" spc="102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Fonctionnalités</a:t>
            </a:r>
            <a:r>
              <a:rPr lang="en-US" sz="17800" spc="102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 </a:t>
            </a:r>
            <a:r>
              <a:rPr lang="en-US" sz="17800" spc="102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principales</a:t>
            </a:r>
            <a:endParaRPr lang="en-US" sz="17800" u="none" strike="noStrike" spc="102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77478" y="4706038"/>
            <a:ext cx="14068586" cy="3599177"/>
            <a:chOff x="0" y="0"/>
            <a:chExt cx="1964934" cy="4820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64934" cy="482052"/>
            </a:xfrm>
            <a:custGeom>
              <a:avLst/>
              <a:gdLst/>
              <a:ahLst/>
              <a:cxnLst/>
              <a:rect l="l" t="t" r="r" b="b"/>
              <a:pathLst>
                <a:path w="1964934" h="482052">
                  <a:moveTo>
                    <a:pt x="0" y="0"/>
                  </a:moveTo>
                  <a:lnTo>
                    <a:pt x="1964934" y="0"/>
                  </a:lnTo>
                  <a:lnTo>
                    <a:pt x="1964934" y="482052"/>
                  </a:lnTo>
                  <a:lnTo>
                    <a:pt x="0" y="482052"/>
                  </a:lnTo>
                  <a:close/>
                </a:path>
              </a:pathLst>
            </a:custGeom>
            <a:solidFill>
              <a:srgbClr val="CB050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64934" cy="520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519787" y="5412497"/>
            <a:ext cx="12139905" cy="1290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2473"/>
              </a:lnSpc>
              <a:spcBef>
                <a:spcPct val="0"/>
              </a:spcBef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site permet l’ajout ,modification et suppression des films et</a:t>
            </a:r>
          </a:p>
          <a:p>
            <a:pPr lvl="0">
              <a:lnSpc>
                <a:spcPts val="2473"/>
              </a:lnSpc>
              <a:spcBef>
                <a:spcPct val="0"/>
              </a:spcBef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réalisateurs . </a:t>
            </a:r>
          </a:p>
          <a:p>
            <a:pPr lvl="0">
              <a:lnSpc>
                <a:spcPts val="2473"/>
              </a:lnSpc>
              <a:spcBef>
                <a:spcPct val="0"/>
              </a:spcBef>
            </a:pPr>
            <a:r>
              <a:rPr lang="fr-FR" sz="2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pourra voir des statistiques et des graphiques sur nos films. Le site gardera les données même si on ferme le navigateur.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658828" y="2847671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Freeform 27"/>
          <p:cNvSpPr/>
          <p:nvPr/>
        </p:nvSpPr>
        <p:spPr>
          <a:xfrm>
            <a:off x="413291" y="675521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1"/>
                </a:lnTo>
                <a:lnTo>
                  <a:pt x="0" y="4671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CCC1376-F077-5ED7-AD6C-5462E7ACC9AA}"/>
              </a:ext>
            </a:extLst>
          </p:cNvPr>
          <p:cNvSpPr txBox="1"/>
          <p:nvPr/>
        </p:nvSpPr>
        <p:spPr>
          <a:xfrm>
            <a:off x="685800" y="3712294"/>
            <a:ext cx="9313606" cy="421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Fonctionnalités du site </a:t>
            </a:r>
            <a:r>
              <a:rPr lang="fr-F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lang="fr-FR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-201618"/>
            <a:ext cx="6284157" cy="10634727"/>
          </a:xfrm>
          <a:custGeom>
            <a:avLst/>
            <a:gdLst/>
            <a:ahLst/>
            <a:cxnLst/>
            <a:rect l="l" t="t" r="r" b="b"/>
            <a:pathLst>
              <a:path w="6284157" h="10634727">
                <a:moveTo>
                  <a:pt x="0" y="0"/>
                </a:moveTo>
                <a:lnTo>
                  <a:pt x="6284157" y="0"/>
                </a:lnTo>
                <a:lnTo>
                  <a:pt x="6284157" y="10634727"/>
                </a:lnTo>
                <a:lnTo>
                  <a:pt x="0" y="10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021426" y="-201618"/>
            <a:ext cx="4303177" cy="3247531"/>
            <a:chOff x="0" y="0"/>
            <a:chExt cx="5737570" cy="433004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205" r="15709" b="27409"/>
            <a:stretch>
              <a:fillRect/>
            </a:stretch>
          </p:blipFill>
          <p:spPr>
            <a:xfrm>
              <a:off x="0" y="0"/>
              <a:ext cx="5737570" cy="4330041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019190" y="3488956"/>
            <a:ext cx="4303177" cy="3245401"/>
            <a:chOff x="0" y="0"/>
            <a:chExt cx="5737570" cy="432720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14299" t="2539" r="14324" b="16662"/>
            <a:stretch>
              <a:fillRect/>
            </a:stretch>
          </p:blipFill>
          <p:spPr>
            <a:xfrm>
              <a:off x="0" y="0"/>
              <a:ext cx="5737570" cy="432720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021426" y="7187708"/>
            <a:ext cx="4303177" cy="3245401"/>
            <a:chOff x="0" y="0"/>
            <a:chExt cx="5737570" cy="432720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5829" r="5829"/>
            <a:stretch>
              <a:fillRect/>
            </a:stretch>
          </p:blipFill>
          <p:spPr>
            <a:xfrm>
              <a:off x="0" y="0"/>
              <a:ext cx="5737570" cy="4327201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4426864" y="8383932"/>
            <a:ext cx="4132192" cy="818925"/>
          </a:xfrm>
          <a:custGeom>
            <a:avLst/>
            <a:gdLst/>
            <a:ahLst/>
            <a:cxnLst/>
            <a:rect l="l" t="t" r="r" b="b"/>
            <a:pathLst>
              <a:path w="4132192" h="818925">
                <a:moveTo>
                  <a:pt x="0" y="0"/>
                </a:moveTo>
                <a:lnTo>
                  <a:pt x="4132192" y="0"/>
                </a:lnTo>
                <a:lnTo>
                  <a:pt x="4132192" y="818925"/>
                </a:lnTo>
                <a:lnTo>
                  <a:pt x="0" y="81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4282055" y="6154471"/>
            <a:ext cx="4277001" cy="2532306"/>
            <a:chOff x="0" y="0"/>
            <a:chExt cx="1126453" cy="6669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6453" cy="666945"/>
            </a:xfrm>
            <a:custGeom>
              <a:avLst/>
              <a:gdLst/>
              <a:ahLst/>
              <a:cxnLst/>
              <a:rect l="l" t="t" r="r" b="b"/>
              <a:pathLst>
                <a:path w="1126453" h="666945">
                  <a:moveTo>
                    <a:pt x="0" y="0"/>
                  </a:moveTo>
                  <a:lnTo>
                    <a:pt x="1126453" y="0"/>
                  </a:lnTo>
                  <a:lnTo>
                    <a:pt x="1126453" y="666945"/>
                  </a:lnTo>
                  <a:lnTo>
                    <a:pt x="0" y="666945"/>
                  </a:lnTo>
                  <a:close/>
                </a:path>
              </a:pathLst>
            </a:custGeom>
            <a:solidFill>
              <a:srgbClr val="CB050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26453" cy="70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35177" y="2259716"/>
            <a:ext cx="8613052" cy="2196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5601"/>
              </a:lnSpc>
            </a:pPr>
            <a:r>
              <a:rPr lang="en-US" sz="18100" spc="72" dirty="0" err="1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Évolutions</a:t>
            </a:r>
            <a:r>
              <a:rPr lang="en-US" sz="18100" spc="72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 futures </a:t>
            </a:r>
            <a:endParaRPr lang="en-US" sz="18100" u="none" strike="noStrike" spc="72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39157" y="4769897"/>
            <a:ext cx="6829653" cy="2906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Ajout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d’une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authetification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Utilisateur</a:t>
            </a:r>
          </a:p>
          <a:p>
            <a:pPr marL="457200" lvl="0" indent="-4572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2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Mise </a:t>
            </a: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place d’un backend avec </a:t>
            </a: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base de données </a:t>
            </a: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reélle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lvl="0" indent="-4572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2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Synchronisation</a:t>
            </a:r>
            <a:r>
              <a:rPr lang="en-US" sz="3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multi-Utilisateur</a:t>
            </a:r>
            <a:endParaRPr lang="en-US" sz="32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8091955" y="2812363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1"/>
                </a:lnTo>
                <a:lnTo>
                  <a:pt x="0" y="467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4" name="Freeform 24"/>
          <p:cNvSpPr/>
          <p:nvPr/>
        </p:nvSpPr>
        <p:spPr>
          <a:xfrm>
            <a:off x="16325097" y="5143500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99897"/>
            <a:ext cx="16230600" cy="7558403"/>
            <a:chOff x="0" y="0"/>
            <a:chExt cx="4274726" cy="19906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990691"/>
            </a:xfrm>
            <a:custGeom>
              <a:avLst/>
              <a:gdLst/>
              <a:ahLst/>
              <a:cxnLst/>
              <a:rect l="l" t="t" r="r" b="b"/>
              <a:pathLst>
                <a:path w="4274726" h="1990691">
                  <a:moveTo>
                    <a:pt x="0" y="0"/>
                  </a:moveTo>
                  <a:lnTo>
                    <a:pt x="4274726" y="0"/>
                  </a:lnTo>
                  <a:lnTo>
                    <a:pt x="4274726" y="1990691"/>
                  </a:lnTo>
                  <a:lnTo>
                    <a:pt x="0" y="1990691"/>
                  </a:lnTo>
                  <a:close/>
                </a:path>
              </a:pathLst>
            </a:custGeom>
            <a:gradFill rotWithShape="1">
              <a:gsLst>
                <a:gs pos="0">
                  <a:srgbClr val="BA0207">
                    <a:alpha val="100000"/>
                  </a:srgbClr>
                </a:gs>
                <a:gs pos="100000">
                  <a:srgbClr val="790003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038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55125" y="1899095"/>
            <a:ext cx="7481001" cy="7192738"/>
            <a:chOff x="0" y="0"/>
            <a:chExt cx="9974669" cy="959031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5554" r="4106" b="42130"/>
            <a:stretch>
              <a:fillRect/>
            </a:stretch>
          </p:blipFill>
          <p:spPr>
            <a:xfrm>
              <a:off x="0" y="0"/>
              <a:ext cx="9974669" cy="959031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4469337" y="9091833"/>
            <a:ext cx="3011633" cy="1195167"/>
            <a:chOff x="0" y="0"/>
            <a:chExt cx="793187" cy="314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3187" cy="314777"/>
            </a:xfrm>
            <a:custGeom>
              <a:avLst/>
              <a:gdLst/>
              <a:ahLst/>
              <a:cxnLst/>
              <a:rect l="l" t="t" r="r" b="b"/>
              <a:pathLst>
                <a:path w="793187" h="314777">
                  <a:moveTo>
                    <a:pt x="0" y="0"/>
                  </a:moveTo>
                  <a:lnTo>
                    <a:pt x="793187" y="0"/>
                  </a:lnTo>
                  <a:lnTo>
                    <a:pt x="793187" y="314777"/>
                  </a:lnTo>
                  <a:lnTo>
                    <a:pt x="0" y="314777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alpha val="0"/>
                  </a:srgbClr>
                </a:gs>
                <a:gs pos="100000">
                  <a:srgbClr val="E90A11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3187" cy="352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84023" y="3402063"/>
            <a:ext cx="10947840" cy="2628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8683"/>
              </a:lnSpc>
            </a:pPr>
            <a:r>
              <a:rPr lang="en-US" sz="22241" spc="88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Conclusion</a:t>
            </a:r>
            <a:endParaRPr lang="en-US" sz="22241" u="none" strike="noStrike" spc="88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6913" y="5853154"/>
            <a:ext cx="7093172" cy="1900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473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conclusion, le projet </a:t>
            </a:r>
            <a:r>
              <a:rPr lang="fr-F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CineTech</a:t>
            </a:r>
            <a:r>
              <a:rPr lang="fr-F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nous a permis de mieux comprendre l’utilisation de JavaScript dans le développement web. Il nous a aidés à créer un site dynamique et fonctionnel. Ce projet a également renforcé nos compétences en programmation et en organisation du code.</a:t>
            </a:r>
            <a:endParaRPr lang="en-US" sz="2000" u="none" strike="noStrik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6690841" y="8949449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Freeform 22"/>
          <p:cNvSpPr/>
          <p:nvPr/>
        </p:nvSpPr>
        <p:spPr>
          <a:xfrm>
            <a:off x="13535134" y="1466346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207">
                <a:alpha val="100000"/>
              </a:srgbClr>
            </a:gs>
            <a:gs pos="100000">
              <a:srgbClr val="790003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62929" y="-80952"/>
            <a:ext cx="3025071" cy="1980047"/>
          </a:xfrm>
          <a:custGeom>
            <a:avLst/>
            <a:gdLst/>
            <a:ahLst/>
            <a:cxnLst/>
            <a:rect l="l" t="t" r="r" b="b"/>
            <a:pathLst>
              <a:path w="3025071" h="1980047">
                <a:moveTo>
                  <a:pt x="0" y="0"/>
                </a:moveTo>
                <a:lnTo>
                  <a:pt x="3025071" y="0"/>
                </a:lnTo>
                <a:lnTo>
                  <a:pt x="3025071" y="1980047"/>
                </a:lnTo>
                <a:lnTo>
                  <a:pt x="0" y="198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6775464" y="5857303"/>
            <a:ext cx="2036010" cy="1703297"/>
            <a:chOff x="0" y="0"/>
            <a:chExt cx="560589" cy="4689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0589" cy="468981"/>
            </a:xfrm>
            <a:custGeom>
              <a:avLst/>
              <a:gdLst/>
              <a:ahLst/>
              <a:cxnLst/>
              <a:rect l="l" t="t" r="r" b="b"/>
              <a:pathLst>
                <a:path w="560589" h="468981">
                  <a:moveTo>
                    <a:pt x="0" y="0"/>
                  </a:moveTo>
                  <a:lnTo>
                    <a:pt x="560589" y="0"/>
                  </a:lnTo>
                  <a:lnTo>
                    <a:pt x="560589" y="468981"/>
                  </a:lnTo>
                  <a:lnTo>
                    <a:pt x="0" y="468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60589" cy="507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636504">
            <a:off x="805193" y="2154408"/>
            <a:ext cx="1120526" cy="3035908"/>
          </a:xfrm>
          <a:custGeom>
            <a:avLst/>
            <a:gdLst/>
            <a:ahLst/>
            <a:cxnLst/>
            <a:rect l="l" t="t" r="r" b="b"/>
            <a:pathLst>
              <a:path w="1120526" h="3035908">
                <a:moveTo>
                  <a:pt x="0" y="0"/>
                </a:moveTo>
                <a:lnTo>
                  <a:pt x="1120527" y="0"/>
                </a:lnTo>
                <a:lnTo>
                  <a:pt x="1120527" y="3035908"/>
                </a:lnTo>
                <a:lnTo>
                  <a:pt x="0" y="30359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600201" y="692686"/>
            <a:ext cx="16459200" cy="4935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3218"/>
              </a:lnSpc>
              <a:spcBef>
                <a:spcPct val="0"/>
              </a:spcBef>
            </a:pPr>
            <a:r>
              <a:rPr lang="en-US" sz="20300" spc="201" dirty="0">
                <a:solidFill>
                  <a:srgbClr val="FFFFFF"/>
                </a:solidFill>
                <a:latin typeface="Extenda 30 Deca"/>
                <a:ea typeface="Extenda 30 Deca"/>
                <a:cs typeface="Extenda 30 Deca"/>
                <a:sym typeface="Extenda 30 Deca"/>
              </a:rPr>
              <a:t>MERCI POUR VOTRE ATTEENTION!</a:t>
            </a:r>
            <a:endParaRPr lang="en-US" sz="50253" spc="201" dirty="0">
              <a:solidFill>
                <a:srgbClr val="FFFFFF"/>
              </a:solidFill>
              <a:latin typeface="Extenda 30 Deca"/>
              <a:ea typeface="Extenda 30 Deca"/>
              <a:cs typeface="Extenda 30 Deca"/>
              <a:sym typeface="Extenda 30 Deca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9136853" y="7690840"/>
            <a:ext cx="709720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9" name="Group 9"/>
          <p:cNvGrpSpPr/>
          <p:nvPr/>
        </p:nvGrpSpPr>
        <p:grpSpPr>
          <a:xfrm>
            <a:off x="-785169" y="9258300"/>
            <a:ext cx="19858338" cy="3086100"/>
            <a:chOff x="0" y="0"/>
            <a:chExt cx="523018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30180" cy="812800"/>
            </a:xfrm>
            <a:custGeom>
              <a:avLst/>
              <a:gdLst/>
              <a:ahLst/>
              <a:cxnLst/>
              <a:rect l="l" t="t" r="r" b="b"/>
              <a:pathLst>
                <a:path w="5230180" h="812800">
                  <a:moveTo>
                    <a:pt x="0" y="0"/>
                  </a:moveTo>
                  <a:lnTo>
                    <a:pt x="5230180" y="0"/>
                  </a:lnTo>
                  <a:lnTo>
                    <a:pt x="523018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23018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752029" y="9287535"/>
            <a:ext cx="3357991" cy="30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</a:pPr>
            <a:r>
              <a:rPr lang="en-US" sz="1800" spc="14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501390" y="2939179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Freeform 21"/>
          <p:cNvSpPr/>
          <p:nvPr/>
        </p:nvSpPr>
        <p:spPr>
          <a:xfrm>
            <a:off x="1028700" y="7457289"/>
            <a:ext cx="934203" cy="467102"/>
          </a:xfrm>
          <a:custGeom>
            <a:avLst/>
            <a:gdLst/>
            <a:ahLst/>
            <a:cxnLst/>
            <a:rect l="l" t="t" r="r" b="b"/>
            <a:pathLst>
              <a:path w="934203" h="467102">
                <a:moveTo>
                  <a:pt x="0" y="0"/>
                </a:moveTo>
                <a:lnTo>
                  <a:pt x="934203" y="0"/>
                </a:lnTo>
                <a:lnTo>
                  <a:pt x="934203" y="467102"/>
                </a:lnTo>
                <a:lnTo>
                  <a:pt x="0" y="467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309</Words>
  <Application>Microsoft Office PowerPoint</Application>
  <PresentationFormat>Personnalisé</PresentationFormat>
  <Paragraphs>53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Eras Demi ITC</vt:lpstr>
      <vt:lpstr>Extenda 30 Deca</vt:lpstr>
      <vt:lpstr>Courier New</vt:lpstr>
      <vt:lpstr>Calibri</vt:lpstr>
      <vt:lpstr>Arial</vt:lpstr>
      <vt:lpstr>Wingdings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Retro Cinema Movie Presentation</dc:title>
  <cp:lastModifiedBy>Wissam Doubla</cp:lastModifiedBy>
  <cp:revision>6</cp:revision>
  <dcterms:created xsi:type="dcterms:W3CDTF">2006-08-16T00:00:00Z</dcterms:created>
  <dcterms:modified xsi:type="dcterms:W3CDTF">2026-01-15T18:17:07Z</dcterms:modified>
  <dc:identifier>DAG-bDGU0tc</dc:identifier>
</cp:coreProperties>
</file>